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6" r:id="rId9"/>
    <p:sldId id="267" r:id="rId10"/>
    <p:sldId id="265" r:id="rId11"/>
    <p:sldId id="264" r:id="rId12"/>
    <p:sldId id="263" r:id="rId13"/>
    <p:sldId id="269" r:id="rId14"/>
    <p:sldId id="270" r:id="rId15"/>
    <p:sldId id="271" r:id="rId16"/>
    <p:sldId id="272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5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1531F-5EF2-4368-C28F-B7976E071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351ABF-7AE1-8AE5-B000-8CA3C8CC4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CCB0F-D639-617A-A77C-7097A8372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72DBC-D051-6F88-D63A-C3241E7B2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B3077-A538-A399-807B-A2A9DC02D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3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106B2-0F24-5847-F368-389B417DF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F094DD-14F8-B95D-A81D-D2C962E191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17915-2381-AE16-948B-448776660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B0EE8-A3A3-DDAC-7A04-1C92BF63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A1C6C-0312-BD1C-DC1C-E6E8847DA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5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2CD4B9-96EB-D71A-5353-DDB8B2FA23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4AE310-9AC1-3653-6BEF-27C86A451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12C5D-6C66-07B0-1FF5-258BA25FB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130E4-35DF-9F7F-9E5B-5E4D967E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264FC-64E7-FBA4-1BE2-2BAD4EF2F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83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76C1A-27AB-7FAB-7F78-6854B1750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6A8AD-CB9C-B851-8224-458F912BD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03E71-DB1F-2C35-A59F-E289CCEDC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A2632-771A-78DB-FD0F-434ABE7D5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D853A-0CE0-B521-934E-E6C62CBB8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2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1F955-8ED8-E360-2B1A-B4D7D4EC0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072DA-F9D5-4CA7-1EDD-46634D096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2325D-CE80-7A48-BE41-BF6CF4A3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ED26C-9EE5-73B9-5D1B-8BD791DFE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651BB-B2DF-394E-60CC-704A90B7F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5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20C75-F6D9-866A-3BA3-6C3983E45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EE00F-FE08-213B-239A-D54D72905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91DE9E-C3A1-E17F-EC54-A95EDBEC85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612B59-3020-553E-50D2-9B2D5B595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1387BE-A036-F10D-3092-066E05F4B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1A81B-8F3C-6A14-9870-AA1A790E3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0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9D915-E1E9-F01F-5EC7-777A0F69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8BAE2-BB94-73C3-10A4-987F93451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7FB71-8356-207C-4489-C8CF7BCAF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91F68-A50D-E5F2-C462-3810549FA5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FF48AF-0073-BDE5-CB45-5C8462FBF0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7082D1-5237-9C0F-B7F9-A03FC98DF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E0C2A3-A00E-C9F5-02EC-66AD21A37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79B199-4B45-C821-5C11-33DFE771B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22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CCEFA-7211-AF92-D02A-482F4CEE5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6E0C3B-1D54-D940-4DAA-F80B48E54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FD7143-C4DB-E255-C01D-15973021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CEBB43-D0D7-6EA1-50BF-BFBAC45AE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1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74635E-48B6-B5EE-DC69-59511E120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C966E4-D648-AA77-8F9C-CFC2AE5EA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84F93-F08D-3919-A345-7600CBB9D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6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DFEF7-2AF0-798C-B159-640F7F3D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1802D-D2F0-702C-8BAC-2112EBE72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C0F34-3E9F-4868-E3D9-567B71ED8F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A23193-6537-C0C3-958D-388CCA696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4A6A7-D26E-81E3-E59F-12ED7667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F59C5-A251-5076-9BC9-FC692C1F0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7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7C54E-4C1B-8147-F170-5693EE0C2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256E44-F17D-C6FA-D333-4B324B4949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10B0A-32FF-1F56-6EEE-E2E3701D70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E018D-EDDA-FFCB-C0E2-09D594449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8DFEA1-87F7-E646-818B-7B29DDE6A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32A39-DBAF-B3BE-029D-6173DF34B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710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50943-FA33-7E3F-3ACA-89000E72F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B0691-B4D4-A266-C86B-E352F237C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6883C-86F8-33B1-9324-25303237C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742E7-053E-4935-B3C6-963429AC60F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C303B-F357-3F61-DE34-C3E5DC42E8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A5AD-C725-A998-47C0-F66C7E588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372C47-8534-4584-88FA-0EA57167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0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5C18955-1851-215C-76B9-644D43E88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0920" y="5504688"/>
            <a:ext cx="4250055" cy="1008326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Updated</a:t>
            </a:r>
            <a:r>
              <a:rPr lang="en-US" b="1"/>
              <a:t>: August </a:t>
            </a:r>
            <a:r>
              <a:rPr lang="en-US" b="1" dirty="0"/>
              <a:t>2026</a:t>
            </a:r>
          </a:p>
          <a:p>
            <a:pPr algn="l"/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FCB3A5-A102-8835-6E2E-3D21702FB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9779" y="166578"/>
            <a:ext cx="3050561" cy="118673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BFCBBC1-C7A0-D29B-FB6A-6111D31A1F2C}"/>
              </a:ext>
            </a:extLst>
          </p:cNvPr>
          <p:cNvSpPr txBox="1">
            <a:spLocks/>
          </p:cNvSpPr>
          <p:nvPr/>
        </p:nvSpPr>
        <p:spPr>
          <a:xfrm>
            <a:off x="1990725" y="2790327"/>
            <a:ext cx="558165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42E54F-DA00-2314-783A-C796685C3626}"/>
              </a:ext>
            </a:extLst>
          </p:cNvPr>
          <p:cNvSpPr txBox="1"/>
          <p:nvPr/>
        </p:nvSpPr>
        <p:spPr>
          <a:xfrm>
            <a:off x="1545336" y="759945"/>
            <a:ext cx="620649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DUTIES AND RESPONSIBILITIES OF THE POST COMMANDER </a:t>
            </a:r>
            <a:endParaRPr lang="en-US" sz="5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B5131-D9E8-F6BF-05E8-A521172B34AC}"/>
              </a:ext>
            </a:extLst>
          </p:cNvPr>
          <p:cNvSpPr txBox="1"/>
          <p:nvPr/>
        </p:nvSpPr>
        <p:spPr>
          <a:xfrm>
            <a:off x="9490659" y="1353312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INDIANA</a:t>
            </a:r>
          </a:p>
        </p:txBody>
      </p:sp>
      <p:pic>
        <p:nvPicPr>
          <p:cNvPr id="8" name="Picture 7" descr="A wooden gavel on a stand&#10;&#10;Description automatically generated">
            <a:extLst>
              <a:ext uri="{FF2B5EF4-FFF2-40B4-BE49-F238E27FC236}">
                <a16:creationId xmlns:a16="http://schemas.microsoft.com/office/drawing/2014/main" id="{3B5B6FA9-8D6B-1456-D07A-C2FA4DB3D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984" y="2494448"/>
            <a:ext cx="4529884" cy="224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25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F0BCA-293E-45F5-9284-9A03A453A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938DAE-0748-E6AB-1D15-D57BD8162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1B801D-B3C6-4DD6-54C9-CD7CAE42B24B}"/>
              </a:ext>
            </a:extLst>
          </p:cNvPr>
          <p:cNvSpPr txBox="1"/>
          <p:nvPr/>
        </p:nvSpPr>
        <p:spPr>
          <a:xfrm>
            <a:off x="404622" y="773541"/>
            <a:ext cx="11120628" cy="5337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Post Commander is responsible for ensuring the Post participates in the following programs: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Voice of Democracy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Patriot’s Pen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Teacher of the Year (</a:t>
            </a:r>
            <a:r>
              <a:rPr lang="en-US" sz="2400" kern="100" dirty="0"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Required)</a:t>
            </a:r>
            <a:endParaRPr lang="en-US" sz="24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Scout of the Year (</a:t>
            </a:r>
            <a:r>
              <a:rPr lang="en-US" sz="2400" kern="10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Required)</a:t>
            </a:r>
            <a:endParaRPr lang="en-US" sz="24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Buddy Poppy    </a:t>
            </a:r>
          </a:p>
        </p:txBody>
      </p:sp>
      <p:pic>
        <p:nvPicPr>
          <p:cNvPr id="5" name="Picture 4" descr="A red flower with a green center&#10;&#10;Description automatically generated">
            <a:extLst>
              <a:ext uri="{FF2B5EF4-FFF2-40B4-BE49-F238E27FC236}">
                <a16:creationId xmlns:a16="http://schemas.microsoft.com/office/drawing/2014/main" id="{4089A518-02BF-CB2C-2469-B4BCFC77F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0" y="4248150"/>
            <a:ext cx="2514600" cy="1466850"/>
          </a:xfrm>
          <a:prstGeom prst="rect">
            <a:avLst/>
          </a:prstGeom>
        </p:spPr>
      </p:pic>
      <p:pic>
        <p:nvPicPr>
          <p:cNvPr id="6" name="Picture 5" descr="A cartoon character with a clipboard with check marks&#10;&#10;Description automatically generated">
            <a:extLst>
              <a:ext uri="{FF2B5EF4-FFF2-40B4-BE49-F238E27FC236}">
                <a16:creationId xmlns:a16="http://schemas.microsoft.com/office/drawing/2014/main" id="{93896638-8647-63C6-4DF5-EC10A3EF0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560" y="1343025"/>
            <a:ext cx="2190751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342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F3C9F-D2F3-B1F6-ABE3-D8506F77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FD4B19-9194-84D0-8764-E0D8D2E34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22CBEA-F7E4-3CA1-94E8-4500B914EED9}"/>
              </a:ext>
            </a:extLst>
          </p:cNvPr>
          <p:cNvSpPr txBox="1"/>
          <p:nvPr/>
        </p:nvSpPr>
        <p:spPr>
          <a:xfrm>
            <a:off x="413765" y="813817"/>
            <a:ext cx="10082785" cy="539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Community Service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Police/Fire/EMT of the year 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VFW Day of Service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VMS Donation 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Department Commanders Special Project</a:t>
            </a:r>
          </a:p>
        </p:txBody>
      </p:sp>
      <p:pic>
        <p:nvPicPr>
          <p:cNvPr id="5" name="Picture 4" descr="A group of people in uniform&#10;&#10;Description automatically generated">
            <a:extLst>
              <a:ext uri="{FF2B5EF4-FFF2-40B4-BE49-F238E27FC236}">
                <a16:creationId xmlns:a16="http://schemas.microsoft.com/office/drawing/2014/main" id="{2086E4AE-522C-BD20-B335-62CA5FB51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797" y="1411103"/>
            <a:ext cx="3352165" cy="215265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1496357-B3B8-7D5C-813F-6CAC59E7B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4161038"/>
            <a:ext cx="1193697" cy="136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785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56660-21AF-D12B-10C1-16ACCAE5C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F02456-5049-E9FC-1AB8-F330A897C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7E541-469F-3649-CC0B-FB6B2DD5DF2D}"/>
              </a:ext>
            </a:extLst>
          </p:cNvPr>
          <p:cNvSpPr txBox="1"/>
          <p:nvPr/>
        </p:nvSpPr>
        <p:spPr>
          <a:xfrm>
            <a:off x="386334" y="1408176"/>
            <a:ext cx="10824210" cy="387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u="sng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Addition</a:t>
            </a: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must know your membership status, and the resources available from the State/Department and National Membership teams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are responsible for the Post Inspection, not the Quartermaster (QM)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your Post Officers know and understand their various roles and duties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you and your officers attend all District and State/Department meetings, conferences, and conventions, along with the annual School of Instruction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a Post misses 2 District Meetings in a row the Post Commander will/could be relieved (Based upon that years current State Commanders Guidance)</a:t>
            </a:r>
          </a:p>
        </p:txBody>
      </p:sp>
    </p:spTree>
    <p:extLst>
      <p:ext uri="{BB962C8B-B14F-4D97-AF65-F5344CB8AC3E}">
        <p14:creationId xmlns:p14="http://schemas.microsoft.com/office/powerpoint/2010/main" val="1941948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C0C0F-6164-3B79-5C53-D7718A1CB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35B931-6DD9-3884-F180-02B308C09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4E4A18-BFAE-6BEF-18DB-F116563CBB25}"/>
              </a:ext>
            </a:extLst>
          </p:cNvPr>
          <p:cNvSpPr txBox="1"/>
          <p:nvPr/>
        </p:nvSpPr>
        <p:spPr>
          <a:xfrm>
            <a:off x="323850" y="813816"/>
            <a:ext cx="10877550" cy="3650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u="sng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Miscellaneous: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the Election Report is completed and properly filed, to include Phone #s and email addresses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the QM is bonded, along with any others required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Quarterly Trustee Audit is completed by the Trustees, not the QM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all fees to the District and State/Department are paid when due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delegates are elected to the Department and the National Conventions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deserving members receive awards as set forth in the current Department Awards Update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047524B-88C6-A2D8-2278-11295CAB5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5" y="4896473"/>
            <a:ext cx="2590800" cy="169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935CD19F-35FF-7D31-0EC6-5D80C9D4D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97" y="4460841"/>
            <a:ext cx="2025603" cy="225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66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9911D-A4C7-0984-7DA1-501FB82E4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BDFBCF-8539-A24D-4571-57E54873D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3B74ED-8C64-6E1D-5355-7A1B533AB53B}"/>
              </a:ext>
            </a:extLst>
          </p:cNvPr>
          <p:cNvSpPr txBox="1"/>
          <p:nvPr/>
        </p:nvSpPr>
        <p:spPr>
          <a:xfrm>
            <a:off x="214034" y="594360"/>
            <a:ext cx="9597478" cy="5275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that you </a:t>
            </a:r>
            <a:r>
              <a:rPr lang="en-US" sz="2000" i="1" u="sng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read</a:t>
            </a: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all correspondence thoroughly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Work closely with the QM and Adjutant along with all your officers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you are training your replacement, bring them onboard early and often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 one member has all the answers and that’s why we communicate and assist each other to ensure that the organization is strong across the board</a:t>
            </a:r>
            <a:endParaRPr lang="en-US" sz="2000" dirty="0">
              <a:latin typeface="Amasis MT Pro Black" panose="02040A04050005020304" pitchFamily="18" charset="0"/>
            </a:endParaRPr>
          </a:p>
        </p:txBody>
      </p:sp>
      <p:pic>
        <p:nvPicPr>
          <p:cNvPr id="6" name="Picture 5" descr="A cartoon of a person sitting at a computer&#10;&#10;Description automatically generated">
            <a:extLst>
              <a:ext uri="{FF2B5EF4-FFF2-40B4-BE49-F238E27FC236}">
                <a16:creationId xmlns:a16="http://schemas.microsoft.com/office/drawing/2014/main" id="{940F9EBF-D303-14B6-D249-35CC77502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283" y="865441"/>
            <a:ext cx="2397229" cy="2476500"/>
          </a:xfrm>
          <a:prstGeom prst="rect">
            <a:avLst/>
          </a:prstGeom>
        </p:spPr>
      </p:pic>
      <p:pic>
        <p:nvPicPr>
          <p:cNvPr id="3" name="Picture 2" descr="A cartoon character pointing to a clipboard&#10;&#10;Description automatically generated">
            <a:extLst>
              <a:ext uri="{FF2B5EF4-FFF2-40B4-BE49-F238E27FC236}">
                <a16:creationId xmlns:a16="http://schemas.microsoft.com/office/drawing/2014/main" id="{4DB5CB0B-EFFB-A342-F4B8-668CB44CB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983" y="1484566"/>
            <a:ext cx="195262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4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6A0BC-A7AF-2495-3BAC-AACE9C3EA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79A390-D5EA-A7B3-A863-AE6A49F2B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554B6B-6C3B-B43C-C419-360E83A27962}"/>
              </a:ext>
            </a:extLst>
          </p:cNvPr>
          <p:cNvSpPr txBox="1"/>
          <p:nvPr/>
        </p:nvSpPr>
        <p:spPr>
          <a:xfrm>
            <a:off x="320041" y="1289794"/>
            <a:ext cx="11648780" cy="4799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3200" b="1" i="1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“Look at the Post as a vessel at sea and understand that it takes an entire crew to run the various sections while you are the </a:t>
            </a:r>
            <a:r>
              <a:rPr lang="en-US" sz="3200" b="1" i="1" u="sng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captain</a:t>
            </a:r>
            <a:r>
              <a:rPr lang="en-US" sz="3200" b="1" i="1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at </a:t>
            </a:r>
            <a:r>
              <a:rPr lang="en-US" sz="3200" i="1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en-US" sz="3200" b="1" i="1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helm.” 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32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3200" b="1" i="1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It is absolutely the hardest volunteer job you’ll probably ever have. So, make it count and do it right!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4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en-US" sz="4800" b="1" i="1" kern="100" cap="small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buck begins and stops with you!</a:t>
            </a:r>
            <a:endParaRPr lang="en-US" sz="4800" kern="100" cap="small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078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F05E2-3EA5-5BAB-3F29-EE18D742D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7B0CF6-BD1B-2D45-CFF4-724AF55A7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pic>
        <p:nvPicPr>
          <p:cNvPr id="3" name="Picture 2" descr="A black and white checkered flags&#10;&#10;Description automatically generated">
            <a:extLst>
              <a:ext uri="{FF2B5EF4-FFF2-40B4-BE49-F238E27FC236}">
                <a16:creationId xmlns:a16="http://schemas.microsoft.com/office/drawing/2014/main" id="{4F886DC9-E76E-4499-A0B6-DA2A3F7FC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5712" y="4119562"/>
            <a:ext cx="2714625" cy="1819275"/>
          </a:xfrm>
          <a:prstGeom prst="rect">
            <a:avLst/>
          </a:prstGeom>
        </p:spPr>
      </p:pic>
      <p:pic>
        <p:nvPicPr>
          <p:cNvPr id="4" name="Picture 3" descr="A white sign with colorful text&#10;&#10;Description automatically generated">
            <a:extLst>
              <a:ext uri="{FF2B5EF4-FFF2-40B4-BE49-F238E27FC236}">
                <a16:creationId xmlns:a16="http://schemas.microsoft.com/office/drawing/2014/main" id="{88D64634-3D2E-8876-FE77-C195B70FA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686" y="813815"/>
            <a:ext cx="5986463" cy="352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18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16D53-7B17-ACFA-9BB0-29B13ED35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BA122-D627-9A28-F64F-8F73F475D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9779" y="166578"/>
            <a:ext cx="3050561" cy="118673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E181510-DFB2-0611-CE34-F2427D936FBC}"/>
              </a:ext>
            </a:extLst>
          </p:cNvPr>
          <p:cNvSpPr txBox="1">
            <a:spLocks/>
          </p:cNvSpPr>
          <p:nvPr/>
        </p:nvSpPr>
        <p:spPr>
          <a:xfrm>
            <a:off x="1990725" y="2790327"/>
            <a:ext cx="558165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A7F472-9582-C711-099D-2F4F9BA51F2F}"/>
              </a:ext>
            </a:extLst>
          </p:cNvPr>
          <p:cNvSpPr txBox="1"/>
          <p:nvPr/>
        </p:nvSpPr>
        <p:spPr>
          <a:xfrm>
            <a:off x="9490659" y="1353312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INDIANA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3FADC569-CF34-9753-961A-95C4AC115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02148"/>
            <a:ext cx="9144000" cy="4384655"/>
          </a:xfrm>
        </p:spPr>
        <p:txBody>
          <a:bodyPr/>
          <a:lstStyle/>
          <a:p>
            <a:r>
              <a:rPr lang="en-US" sz="4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QUESTIONS?</a:t>
            </a:r>
            <a:r>
              <a:rPr lang="en-US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endParaRPr lang="en-US" dirty="0"/>
          </a:p>
        </p:txBody>
      </p:sp>
      <p:pic>
        <p:nvPicPr>
          <p:cNvPr id="9" name="Picture 8" descr="A group of hands with smiley faces&#10;&#10;Description automatically generated">
            <a:extLst>
              <a:ext uri="{FF2B5EF4-FFF2-40B4-BE49-F238E27FC236}">
                <a16:creationId xmlns:a16="http://schemas.microsoft.com/office/drawing/2014/main" id="{F60CAC49-C61E-E7BD-64B6-134CA4E05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576" y="3199103"/>
            <a:ext cx="478155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14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132F7-F8FD-73B6-57BF-0138FE249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87075" cy="6218555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duties and responsibilities of a Post Commander are extensive, and the following period of instruction by no means encompasses everything you need to know to be successful. This course is an attempt to provide a Post Commander with some BASIC working knowledge and understanding on leading a VFW Post.</a:t>
            </a:r>
            <a:b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When properly executed, “</a:t>
            </a:r>
            <a:r>
              <a:rPr lang="en-US" sz="2400" u="sng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Post Commander</a:t>
            </a: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 …. Is the hardest and most fulfilling job in the VFW.         </a:t>
            </a:r>
            <a:b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2400" kern="100" dirty="0">
                <a:effectLst/>
                <a:latin typeface="Amasis MT Pro" panose="020F0502020204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effectLst/>
                <a:latin typeface="Amasis MT Pro" panose="020F0502020204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</a:t>
            </a:r>
            <a:br>
              <a:rPr lang="en-US" sz="2400" kern="100" dirty="0">
                <a:effectLst/>
                <a:latin typeface="Amasis MT Pro" panose="020F0502020204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2400" dirty="0">
              <a:latin typeface="Amasis MT Pro" panose="020F0502020204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4FD93B-9405-091D-5B79-2E5DA7978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pic>
        <p:nvPicPr>
          <p:cNvPr id="3" name="Picture 2" descr="A person lifting weights with tears&#10;&#10;Description automatically generated">
            <a:extLst>
              <a:ext uri="{FF2B5EF4-FFF2-40B4-BE49-F238E27FC236}">
                <a16:creationId xmlns:a16="http://schemas.microsoft.com/office/drawing/2014/main" id="{DD553876-05D0-62D1-941E-0EAB47B35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683" y="4535937"/>
            <a:ext cx="3162299" cy="1956938"/>
          </a:xfrm>
          <a:prstGeom prst="rect">
            <a:avLst/>
          </a:prstGeom>
        </p:spPr>
      </p:pic>
      <p:pic>
        <p:nvPicPr>
          <p:cNvPr id="5" name="Picture 4" descr="A hand holding a trophy&#10;&#10;Description automatically generated">
            <a:extLst>
              <a:ext uri="{FF2B5EF4-FFF2-40B4-BE49-F238E27FC236}">
                <a16:creationId xmlns:a16="http://schemas.microsoft.com/office/drawing/2014/main" id="{0F03CDD8-DF5E-7EFC-B0F1-A4DEE9DA5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739" y="4650806"/>
            <a:ext cx="1537918" cy="1727200"/>
          </a:xfrm>
          <a:prstGeom prst="rect">
            <a:avLst/>
          </a:prstGeom>
        </p:spPr>
      </p:pic>
      <p:pic>
        <p:nvPicPr>
          <p:cNvPr id="6" name="Picture 5" descr="A person lifting weights with a bar&#10;&#10;Description automatically generated">
            <a:extLst>
              <a:ext uri="{FF2B5EF4-FFF2-40B4-BE49-F238E27FC236}">
                <a16:creationId xmlns:a16="http://schemas.microsoft.com/office/drawing/2014/main" id="{FD501D70-E25D-1AC0-0480-CBE3484352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1549" y="4343400"/>
            <a:ext cx="2438767" cy="22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91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5AB7B9-2481-1782-742E-4E081B042520}"/>
              </a:ext>
            </a:extLst>
          </p:cNvPr>
          <p:cNvSpPr txBox="1"/>
          <p:nvPr/>
        </p:nvSpPr>
        <p:spPr>
          <a:xfrm>
            <a:off x="576072" y="448056"/>
            <a:ext cx="9098280" cy="6505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First you will need to familiarize yourself with the following: </a:t>
            </a:r>
          </a:p>
          <a:p>
            <a:pPr marR="0">
              <a:lnSpc>
                <a:spcPct val="107000"/>
              </a:lnSpc>
              <a:spcAft>
                <a:spcPts val="800"/>
              </a:spcAft>
            </a:pPr>
            <a:r>
              <a:rPr lang="en-US" sz="2400" b="1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2400" kern="100" dirty="0"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Current VFW Congressional Charter, Bylaws, Manual of procedure and Ritual.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    </a:t>
            </a: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lang="en-US" sz="20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</a:t>
            </a:r>
            <a:endParaRPr lang="en-US" sz="20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ABA011-6451-A941-A4FD-791044C84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679F07-413F-9E40-087B-0900BD85F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2266949"/>
            <a:ext cx="2895600" cy="3743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0008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CDD0A-A186-414B-5AFF-27EFAAE98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B26546-7C6A-8CCE-15BF-D5467886E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pic>
        <p:nvPicPr>
          <p:cNvPr id="8" name="Picture 7" descr="A close-up of a sign&#10;&#10;Description automatically generated">
            <a:extLst>
              <a:ext uri="{FF2B5EF4-FFF2-40B4-BE49-F238E27FC236}">
                <a16:creationId xmlns:a16="http://schemas.microsoft.com/office/drawing/2014/main" id="{645ED46F-6AD3-FB3F-7771-6411FD271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1882" y="4113466"/>
            <a:ext cx="4010025" cy="1914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C64DB3-2B34-2BB2-8CAF-F225E2A3AEA5}"/>
              </a:ext>
            </a:extLst>
          </p:cNvPr>
          <p:cNvSpPr txBox="1"/>
          <p:nvPr/>
        </p:nvSpPr>
        <p:spPr>
          <a:xfrm>
            <a:off x="795528" y="1273570"/>
            <a:ext cx="10305288" cy="2112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-Department and Post Bylaws.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-Department and Post Club/Canteen Rules, and Standard Operating Procedures (SOP) if applicable.</a:t>
            </a:r>
          </a:p>
        </p:txBody>
      </p:sp>
    </p:spTree>
    <p:extLst>
      <p:ext uri="{BB962C8B-B14F-4D97-AF65-F5344CB8AC3E}">
        <p14:creationId xmlns:p14="http://schemas.microsoft.com/office/powerpoint/2010/main" val="955599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07AC1-0C22-8218-AF05-B19BBBA93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96BC23-43FE-A3CF-D1B8-30B4B98C1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A5EB4F-6C02-51EC-9A45-9653BA30519F}"/>
              </a:ext>
            </a:extLst>
          </p:cNvPr>
          <p:cNvSpPr txBox="1"/>
          <p:nvPr/>
        </p:nvSpPr>
        <p:spPr>
          <a:xfrm>
            <a:off x="1109472" y="475856"/>
            <a:ext cx="9131008" cy="2778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Running Monthly Meetings: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Robert’s Rules of Order  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  -Know how to handle motions.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  -Basic parliamentary procedure.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547AAF-556D-E975-A41E-63782972C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962" y="3592204"/>
            <a:ext cx="2028825" cy="2657475"/>
          </a:xfrm>
          <a:prstGeom prst="rect">
            <a:avLst/>
          </a:prstGeom>
        </p:spPr>
      </p:pic>
      <p:pic>
        <p:nvPicPr>
          <p:cNvPr id="6" name="Picture 5" descr="A book cover with a gavel&#10;&#10;Description automatically generated">
            <a:extLst>
              <a:ext uri="{FF2B5EF4-FFF2-40B4-BE49-F238E27FC236}">
                <a16:creationId xmlns:a16="http://schemas.microsoft.com/office/drawing/2014/main" id="{BB694FF8-51B0-50F8-9847-272305CE3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380" y="3649354"/>
            <a:ext cx="183769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29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724C0-4C2C-56EC-22B2-BC48FA592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85259A-76ED-3A30-49BB-814A1D96B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A3EF80-6D88-2094-8EA8-601BC02D14FC}"/>
              </a:ext>
            </a:extLst>
          </p:cNvPr>
          <p:cNvSpPr txBox="1"/>
          <p:nvPr/>
        </p:nvSpPr>
        <p:spPr>
          <a:xfrm>
            <a:off x="310896" y="813816"/>
            <a:ext cx="11439144" cy="6723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Know when to use the gavel and when to salute:</a:t>
            </a:r>
            <a:endParaRPr lang="en-US" sz="2800" b="1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b="1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b="1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One rap calls attention or seats the body when standing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lang="en-US" sz="2800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Two raps of the gavel calls everyone to standing attention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800" kern="100" dirty="0"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een gavel with orange background&#10;&#10;Description automatically generated">
            <a:extLst>
              <a:ext uri="{FF2B5EF4-FFF2-40B4-BE49-F238E27FC236}">
                <a16:creationId xmlns:a16="http://schemas.microsoft.com/office/drawing/2014/main" id="{D4991F75-5756-8EB1-6A1D-4B5C391B8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474" y="1743710"/>
            <a:ext cx="2590800" cy="1504315"/>
          </a:xfrm>
          <a:prstGeom prst="rect">
            <a:avLst/>
          </a:prstGeom>
        </p:spPr>
      </p:pic>
      <p:pic>
        <p:nvPicPr>
          <p:cNvPr id="6" name="Picture 5" descr="A silhouette of a person saluting&#10;&#10;Description automatically generated">
            <a:extLst>
              <a:ext uri="{FF2B5EF4-FFF2-40B4-BE49-F238E27FC236}">
                <a16:creationId xmlns:a16="http://schemas.microsoft.com/office/drawing/2014/main" id="{2A0E341D-2DE5-0EE8-47CB-5A8BCD0FC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0475" y="1905000"/>
            <a:ext cx="204787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60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1F1B1-2C39-64AA-5A37-6CAFA7E9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536D7C-2796-E324-B994-F712E02BD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98E2B9-0FFE-2D9A-D1AA-EC259B003072}"/>
              </a:ext>
            </a:extLst>
          </p:cNvPr>
          <p:cNvSpPr txBox="1"/>
          <p:nvPr/>
        </p:nvSpPr>
        <p:spPr>
          <a:xfrm>
            <a:off x="660653" y="813816"/>
            <a:ext cx="10054971" cy="3013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Prepare a written guide or use the VFW Ritual to run a proper meeting.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   </a:t>
            </a:r>
            <a:r>
              <a:rPr lang="en-US" sz="2000" u="sng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Two types of meetings </a:t>
            </a: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–   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en-US" sz="2000" u="sng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Traditional</a:t>
            </a: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which requires the reciting of the Purposes of the VFW, Section 230102 of the Charter, and involves the proper initiation of new members and other events.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en-US" sz="2000" u="sng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Contemporary</a:t>
            </a:r>
            <a:r>
              <a:rPr lang="en-US" sz="20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which omits the recital of Section 230102 of the Charter, along with a few other sequences of events. (New member muster, Remember National Home, other Committee Reports)</a:t>
            </a:r>
          </a:p>
        </p:txBody>
      </p:sp>
      <p:pic>
        <p:nvPicPr>
          <p:cNvPr id="5" name="Picture 4" descr="A person giving a lecture to a group of people&#10;&#10;Description automatically generated">
            <a:extLst>
              <a:ext uri="{FF2B5EF4-FFF2-40B4-BE49-F238E27FC236}">
                <a16:creationId xmlns:a16="http://schemas.microsoft.com/office/drawing/2014/main" id="{FECCE23A-573E-78FD-D10B-347B24D9E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525" y="4067175"/>
            <a:ext cx="363855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62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0BEB1-D5C1-6AB7-E626-93FC8053E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FA86AD-D759-6D73-9B18-DDA4E8DD7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6EC0C6-FF28-17B3-A8D3-1E289346D131}"/>
              </a:ext>
            </a:extLst>
          </p:cNvPr>
          <p:cNvSpPr txBox="1"/>
          <p:nvPr/>
        </p:nvSpPr>
        <p:spPr>
          <a:xfrm>
            <a:off x="660654" y="1154510"/>
            <a:ext cx="10303002" cy="2145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Conduct your meeting from a standing position, preferably at a podium. Position of authority. (Do not sit at a table)</a:t>
            </a:r>
          </a:p>
          <a:p>
            <a:pPr marL="342900" marR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Only official VFW caps are to be worn. An Alternative Cap is available for purchase at the VFW Store. Only members may wear it during a Post or District Meeting (Not Officers). </a:t>
            </a:r>
          </a:p>
        </p:txBody>
      </p:sp>
      <p:pic>
        <p:nvPicPr>
          <p:cNvPr id="5" name="Picture 4" descr="A cartoon of a hat&#10;&#10;Description automatically generated">
            <a:extLst>
              <a:ext uri="{FF2B5EF4-FFF2-40B4-BE49-F238E27FC236}">
                <a16:creationId xmlns:a16="http://schemas.microsoft.com/office/drawing/2014/main" id="{644B9081-A359-26FA-2DCF-BE1A76FB8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375" y="3300785"/>
            <a:ext cx="1781175" cy="1685925"/>
          </a:xfrm>
          <a:prstGeom prst="rect">
            <a:avLst/>
          </a:prstGeom>
        </p:spPr>
      </p:pic>
      <p:pic>
        <p:nvPicPr>
          <p:cNvPr id="6" name="Picture 5" descr="A colorful hat with red green and blue triangles&#10;&#10;Description automatically generated">
            <a:extLst>
              <a:ext uri="{FF2B5EF4-FFF2-40B4-BE49-F238E27FC236}">
                <a16:creationId xmlns:a16="http://schemas.microsoft.com/office/drawing/2014/main" id="{5370FBDA-5B94-2CB5-A359-08E1A7E16D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464" y="4369990"/>
            <a:ext cx="1333500" cy="914400"/>
          </a:xfrm>
          <a:prstGeom prst="rect">
            <a:avLst/>
          </a:prstGeom>
        </p:spPr>
      </p:pic>
      <p:pic>
        <p:nvPicPr>
          <p:cNvPr id="7" name="Picture 6" descr="A purple hat with a feather&#10;&#10;Description automatically generated">
            <a:extLst>
              <a:ext uri="{FF2B5EF4-FFF2-40B4-BE49-F238E27FC236}">
                <a16:creationId xmlns:a16="http://schemas.microsoft.com/office/drawing/2014/main" id="{4E348A9F-756D-7C9C-7BF0-81DE41293B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2960" y="3950890"/>
            <a:ext cx="227520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3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41C6E-77D0-279A-E7C2-A583F9F42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68FFC7-1CB5-BCCF-7D89-8C2591F11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480" y="137897"/>
            <a:ext cx="1737485" cy="675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A3D3A6-EE0B-A7BA-940C-9566294614D7}"/>
              </a:ext>
            </a:extLst>
          </p:cNvPr>
          <p:cNvSpPr txBox="1"/>
          <p:nvPr/>
        </p:nvSpPr>
        <p:spPr>
          <a:xfrm>
            <a:off x="624078" y="1055805"/>
            <a:ext cx="9790938" cy="3905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Properly initiate any new members. (If applicable)       </a:t>
            </a:r>
            <a:endParaRPr lang="en-US" sz="2800" b="1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b="1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b="1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b="1" kern="100" dirty="0"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sz="2800" kern="1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accurate minutes are taken</a:t>
            </a: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800" kern="100" dirty="0">
                <a:effectLst/>
                <a:latin typeface="Amasis MT Pro Black" panose="02040A040500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Ensure General Orders are reviewed</a:t>
            </a:r>
          </a:p>
        </p:txBody>
      </p:sp>
      <p:pic>
        <p:nvPicPr>
          <p:cNvPr id="5" name="Picture 4" descr="A hand with a brown ribbon&#10;&#10;Description automatically generated">
            <a:extLst>
              <a:ext uri="{FF2B5EF4-FFF2-40B4-BE49-F238E27FC236}">
                <a16:creationId xmlns:a16="http://schemas.microsoft.com/office/drawing/2014/main" id="{48F43015-E2DF-198C-54B4-C9DF33896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049" y="1833421"/>
            <a:ext cx="1990725" cy="167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71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741</Words>
  <Application>Microsoft Office PowerPoint</Application>
  <PresentationFormat>Widescreen</PresentationFormat>
  <Paragraphs>98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Amasis MT Pro</vt:lpstr>
      <vt:lpstr>Amasis MT Pro Black</vt:lpstr>
      <vt:lpstr>Aptos</vt:lpstr>
      <vt:lpstr>Aptos Display</vt:lpstr>
      <vt:lpstr>Arial</vt:lpstr>
      <vt:lpstr>Courier New</vt:lpstr>
      <vt:lpstr>Wingdings</vt:lpstr>
      <vt:lpstr>Office Theme</vt:lpstr>
      <vt:lpstr>PowerPoint Presentation</vt:lpstr>
      <vt:lpstr>The duties and responsibilities of a Post Commander are extensive, and the following period of instruction by no means encompasses everything you need to know to be successful. This course is an attempt to provide a Post Commander with some BASIC working knowledge and understanding on leading a VFW Post.  When properly executed, “Post Commander” …. Is the hardest and most fulfilling job in the VFW. 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Lange, Krystyn A - Xylem</dc:creator>
  <cp:lastModifiedBy>Adjutant Indiana</cp:lastModifiedBy>
  <cp:revision>3</cp:revision>
  <dcterms:created xsi:type="dcterms:W3CDTF">2024-11-21T18:17:18Z</dcterms:created>
  <dcterms:modified xsi:type="dcterms:W3CDTF">2026-08-25T14:15:41Z</dcterms:modified>
</cp:coreProperties>
</file>